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0F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9" autoAdjust="0"/>
    <p:restoredTop sz="94719" autoAdjust="0"/>
  </p:normalViewPr>
  <p:slideViewPr>
    <p:cSldViewPr snapToGrid="0" showGuides="1">
      <p:cViewPr varScale="1">
        <p:scale>
          <a:sx n="104" d="100"/>
          <a:sy n="104" d="100"/>
        </p:scale>
        <p:origin x="50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5BF80-4C5C-4279-A6AE-50058878E983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F07D6-5175-4C82-831E-47EA6098D6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2760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F07D6-5175-4C82-831E-47EA6098D6F1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9446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270" y="2424387"/>
            <a:ext cx="11946834" cy="869535"/>
          </a:xfrm>
          <a:prstGeom prst="rect">
            <a:avLst/>
          </a:prstGeom>
        </p:spPr>
        <p:txBody>
          <a:bodyPr anchor="t"/>
          <a:lstStyle>
            <a:lvl1pPr marL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CA" sz="5400" b="0" kern="1200" spc="100" baseline="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270" y="3330736"/>
            <a:ext cx="11946834" cy="607543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3200" b="0" kern="4600" spc="1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865437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240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2474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L Text slid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6534" y="849200"/>
            <a:ext cx="10615617" cy="794337"/>
          </a:xfrm>
          <a:prstGeom prst="rect">
            <a:avLst/>
          </a:prstGeom>
        </p:spPr>
        <p:txBody>
          <a:bodyPr/>
          <a:lstStyle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CA" sz="4400" b="0" u="none" kern="1200" dirty="0">
                <a:solidFill>
                  <a:srgbClr val="C00000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46534" y="1750797"/>
            <a:ext cx="10615617" cy="4123229"/>
          </a:xfrm>
          <a:prstGeom prst="rect">
            <a:avLst/>
          </a:prstGeom>
        </p:spPr>
        <p:txBody>
          <a:bodyPr/>
          <a:lstStyle>
            <a:lvl1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Tx/>
              <a:buFont typeface="Arial" panose="020B0604020202020204" pitchFamily="34" charset="0"/>
              <a:buChar char="•"/>
              <a:tabLst/>
              <a:defRPr lang="en-US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02900" marR="0" indent="-3429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ü"/>
              <a:tabLst/>
              <a:def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429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white">
                  <a:lumMod val="65000"/>
                </a:prstClr>
              </a:buClr>
              <a:buSzTx/>
              <a:buFont typeface="Wingdings" panose="05000000000000000000" pitchFamily="2" charset="2"/>
              <a:buChar char="§"/>
              <a:tabLst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C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Suheadings </a:t>
            </a:r>
          </a:p>
          <a:p>
            <a:pPr marL="180000" marR="0" lvl="0" indent="-1800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one bullet text</a:t>
            </a:r>
          </a:p>
          <a:p>
            <a:pPr marL="7029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two bullet text</a:t>
            </a:r>
          </a:p>
          <a:p>
            <a:pPr marL="12429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white">
                  <a:lumMod val="65000"/>
                </a:prstClr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CA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three bullet text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42859" y="5968729"/>
            <a:ext cx="6208642" cy="233290"/>
          </a:xfrm>
          <a:prstGeom prst="rect">
            <a:avLst/>
          </a:prstGeom>
        </p:spPr>
        <p:txBody>
          <a:bodyPr/>
          <a:lstStyle>
            <a:lvl1pPr>
              <a:defRPr sz="1000" b="1" spc="600">
                <a:solidFill>
                  <a:schemeClr val="bg1"/>
                </a:solidFill>
                <a:latin typeface="+mn-lt"/>
              </a:defRPr>
            </a:lvl1pPr>
          </a:lstStyle>
          <a:p>
            <a:pPr algn="ctr"/>
            <a:r>
              <a:rPr lang="en-CA" dirty="0"/>
              <a:t>STATISTICS CANADA   CANDEV DATA CHALLENGE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90241" y="5968727"/>
            <a:ext cx="530087" cy="233291"/>
          </a:xfrm>
          <a:prstGeom prst="rect">
            <a:avLst/>
          </a:prstGeom>
        </p:spPr>
        <p:txBody>
          <a:bodyPr/>
          <a:lstStyle>
            <a:lvl1pPr algn="r">
              <a:defRPr sz="1000" b="1">
                <a:solidFill>
                  <a:schemeClr val="bg1"/>
                </a:solidFill>
              </a:defRPr>
            </a:lvl1pPr>
          </a:lstStyle>
          <a:p>
            <a:fld id="{43E9593E-4846-4B5D-9BF7-4BF4DBE40B8E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415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3906" userDrawn="1">
          <p15:clr>
            <a:srgbClr val="FBAE40"/>
          </p15:clr>
        </p15:guide>
        <p15:guide id="3" pos="529" userDrawn="1">
          <p15:clr>
            <a:srgbClr val="FBAE40"/>
          </p15:clr>
        </p15:guide>
        <p15:guide id="4" pos="461" userDrawn="1">
          <p15:clr>
            <a:srgbClr val="FBAE40"/>
          </p15:clr>
        </p15:guide>
        <p15:guide id="5" pos="7151" userDrawn="1">
          <p15:clr>
            <a:srgbClr val="FBAE40"/>
          </p15:clr>
        </p15:guide>
        <p15:guide id="6" pos="7446" userDrawn="1">
          <p15:clr>
            <a:srgbClr val="FBAE40"/>
          </p15:clr>
        </p15:guide>
        <p15:guide id="8" orient="horz" pos="527" userDrawn="1">
          <p15:clr>
            <a:srgbClr val="FBAE40"/>
          </p15:clr>
        </p15:guide>
        <p15:guide id="9" orient="horz" pos="109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3592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3317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6688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8946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1636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7304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1476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6184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Real-Time Electricity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Team 2064</a:t>
            </a:r>
          </a:p>
        </p:txBody>
      </p:sp>
    </p:spTree>
    <p:extLst>
      <p:ext uri="{BB962C8B-B14F-4D97-AF65-F5344CB8AC3E}">
        <p14:creationId xmlns:p14="http://schemas.microsoft.com/office/powerpoint/2010/main" val="1703205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Task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Find real-time data sources</a:t>
            </a:r>
          </a:p>
          <a:p>
            <a:pPr marL="702900" lvl="1" indent="-342900">
              <a:buFont typeface="Wingdings" panose="05000000000000000000" pitchFamily="2" charset="2"/>
              <a:buChar char="ü"/>
            </a:pPr>
            <a:r>
              <a:rPr lang="en-CA" dirty="0"/>
              <a:t>Alberta Electric System Operator</a:t>
            </a:r>
          </a:p>
          <a:p>
            <a:pPr marL="702900" lvl="1" indent="-342900">
              <a:buFont typeface="Wingdings" panose="05000000000000000000" pitchFamily="2" charset="2"/>
              <a:buChar char="ü"/>
            </a:pPr>
            <a:r>
              <a:rPr lang="en-CA" dirty="0"/>
              <a:t>IESO-Ontario</a:t>
            </a:r>
          </a:p>
          <a:p>
            <a:pPr marL="702900" lvl="1" indent="-342900">
              <a:buFont typeface="Wingdings" panose="05000000000000000000" pitchFamily="2" charset="2"/>
              <a:buChar char="ü"/>
            </a:pPr>
            <a:r>
              <a:rPr lang="en-CA" dirty="0"/>
              <a:t>Nova Scotia Power</a:t>
            </a:r>
          </a:p>
          <a:p>
            <a:r>
              <a:rPr lang="en-CA" dirty="0"/>
              <a:t>Fetch real-time data from sources</a:t>
            </a:r>
          </a:p>
          <a:p>
            <a:r>
              <a:rPr lang="en-CA" dirty="0"/>
              <a:t>Develop a web page to show the data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35240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Find real-time data sources</a:t>
            </a:r>
            <a:br>
              <a:rPr lang="en-US" dirty="0"/>
            </a:b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500"/>
              </a:spcBef>
              <a:defRPr/>
            </a:pPr>
            <a:r>
              <a:rPr lang="en-US" dirty="0"/>
              <a:t>All real-time source we found</a:t>
            </a:r>
            <a:endParaRPr lang="en-CA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 dirty="0"/>
              <a:t>STATISTICS CANADA   CANDEV DATA CHALLENGE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3</a:t>
            </a:fld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1AC70F-2DC3-FC4E-A9BA-EDAF2F188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07" y="2575932"/>
            <a:ext cx="2723101" cy="18446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2E370D-FC5C-9749-BCCD-47D542137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9861" y="2575932"/>
            <a:ext cx="2627593" cy="17061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D39242-9C11-FC45-93B1-DF4E306F2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4342" y="1775513"/>
            <a:ext cx="1888499" cy="3065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2967E8-AA31-4540-9B71-C335DBAEB1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1802" y="2771312"/>
            <a:ext cx="3540437" cy="11979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422928C-A41E-884D-A0F3-49E505D664F5}"/>
              </a:ext>
            </a:extLst>
          </p:cNvPr>
          <p:cNvSpPr txBox="1"/>
          <p:nvPr/>
        </p:nvSpPr>
        <p:spPr>
          <a:xfrm>
            <a:off x="772933" y="4989164"/>
            <a:ext cx="2227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Alberta: 1 min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54DE5E-9F16-F444-94DA-0A4A911F71E7}"/>
              </a:ext>
            </a:extLst>
          </p:cNvPr>
          <p:cNvSpPr txBox="1"/>
          <p:nvPr/>
        </p:nvSpPr>
        <p:spPr>
          <a:xfrm>
            <a:off x="3724369" y="4989164"/>
            <a:ext cx="2227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Ontario: 5 mins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93DBAC-75EB-5F4A-BC02-534C45003FB3}"/>
              </a:ext>
            </a:extLst>
          </p:cNvPr>
          <p:cNvSpPr txBox="1"/>
          <p:nvPr/>
        </p:nvSpPr>
        <p:spPr>
          <a:xfrm>
            <a:off x="5951444" y="4979972"/>
            <a:ext cx="2525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Nova Scotia: Hourly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45703D-8826-434A-A595-79404A657EB0}"/>
              </a:ext>
            </a:extLst>
          </p:cNvPr>
          <p:cNvSpPr txBox="1"/>
          <p:nvPr/>
        </p:nvSpPr>
        <p:spPr>
          <a:xfrm>
            <a:off x="8837408" y="4979972"/>
            <a:ext cx="3240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New-Brunswick: Hourly</a:t>
            </a:r>
          </a:p>
        </p:txBody>
      </p:sp>
    </p:spTree>
    <p:extLst>
      <p:ext uri="{BB962C8B-B14F-4D97-AF65-F5344CB8AC3E}">
        <p14:creationId xmlns:p14="http://schemas.microsoft.com/office/powerpoint/2010/main" val="3465481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Software Architecture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4</a:t>
            </a:fld>
            <a:endParaRPr lang="en-CA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1F0592A-50E5-F34C-80C7-56554BD9BF58}"/>
              </a:ext>
            </a:extLst>
          </p:cNvPr>
          <p:cNvSpPr/>
          <p:nvPr/>
        </p:nvSpPr>
        <p:spPr>
          <a:xfrm>
            <a:off x="1512623" y="2353099"/>
            <a:ext cx="1393902" cy="63562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Alberta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2C778D5-79D2-E444-8B54-99AD0C7E2661}"/>
              </a:ext>
            </a:extLst>
          </p:cNvPr>
          <p:cNvSpPr/>
          <p:nvPr/>
        </p:nvSpPr>
        <p:spPr>
          <a:xfrm>
            <a:off x="1512623" y="3095979"/>
            <a:ext cx="1393902" cy="63562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Ontario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8CD883B-EE35-BA47-BC34-CBE8E5BA968A}"/>
              </a:ext>
            </a:extLst>
          </p:cNvPr>
          <p:cNvSpPr/>
          <p:nvPr/>
        </p:nvSpPr>
        <p:spPr>
          <a:xfrm>
            <a:off x="1512623" y="3834002"/>
            <a:ext cx="1393902" cy="63562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Scotia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A24BCE8-6523-184F-987E-718269D2184B}"/>
              </a:ext>
            </a:extLst>
          </p:cNvPr>
          <p:cNvSpPr/>
          <p:nvPr/>
        </p:nvSpPr>
        <p:spPr>
          <a:xfrm>
            <a:off x="1512623" y="4572025"/>
            <a:ext cx="1393902" cy="63562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New-Brunswick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2D1107B-6B1F-A940-8BEA-937332401C7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906525" y="2670909"/>
            <a:ext cx="23863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177DAC-99C2-BA44-9A64-1E46AE11B232}"/>
              </a:ext>
            </a:extLst>
          </p:cNvPr>
          <p:cNvSpPr txBox="1"/>
          <p:nvPr/>
        </p:nvSpPr>
        <p:spPr>
          <a:xfrm>
            <a:off x="2973434" y="2301577"/>
            <a:ext cx="231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every 30sec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54D27B6-62CB-CC45-AFED-0BAE0DA52441}"/>
              </a:ext>
            </a:extLst>
          </p:cNvPr>
          <p:cNvCxnSpPr>
            <a:cxnSpLocks/>
          </p:cNvCxnSpPr>
          <p:nvPr/>
        </p:nvCxnSpPr>
        <p:spPr>
          <a:xfrm>
            <a:off x="2906525" y="3367715"/>
            <a:ext cx="23863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31E0FC3-792E-514D-915C-397926A9A741}"/>
              </a:ext>
            </a:extLst>
          </p:cNvPr>
          <p:cNvCxnSpPr>
            <a:cxnSpLocks/>
          </p:cNvCxnSpPr>
          <p:nvPr/>
        </p:nvCxnSpPr>
        <p:spPr>
          <a:xfrm>
            <a:off x="2906525" y="4119056"/>
            <a:ext cx="23863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F8D7263-3992-A242-882A-D1A58A9B03F9}"/>
              </a:ext>
            </a:extLst>
          </p:cNvPr>
          <p:cNvCxnSpPr>
            <a:cxnSpLocks/>
          </p:cNvCxnSpPr>
          <p:nvPr/>
        </p:nvCxnSpPr>
        <p:spPr>
          <a:xfrm>
            <a:off x="2906525" y="4889835"/>
            <a:ext cx="23863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48E2FD0-6437-E246-AD78-55F4FDA42BD9}"/>
              </a:ext>
            </a:extLst>
          </p:cNvPr>
          <p:cNvSpPr txBox="1"/>
          <p:nvPr/>
        </p:nvSpPr>
        <p:spPr>
          <a:xfrm>
            <a:off x="2939979" y="3009887"/>
            <a:ext cx="231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every 60sec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2F600E-D46F-DE4B-A308-EF417AC14772}"/>
              </a:ext>
            </a:extLst>
          </p:cNvPr>
          <p:cNvSpPr txBox="1"/>
          <p:nvPr/>
        </p:nvSpPr>
        <p:spPr>
          <a:xfrm>
            <a:off x="2973433" y="3758215"/>
            <a:ext cx="231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every 600sec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2B9CC1-0C88-8446-97E7-4D196158F967}"/>
              </a:ext>
            </a:extLst>
          </p:cNvPr>
          <p:cNvSpPr txBox="1"/>
          <p:nvPr/>
        </p:nvSpPr>
        <p:spPr>
          <a:xfrm>
            <a:off x="2973433" y="4520503"/>
            <a:ext cx="231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every 600sec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B6994B0-02F7-6647-AABE-C0209AFFF1C3}"/>
              </a:ext>
            </a:extLst>
          </p:cNvPr>
          <p:cNvSpPr/>
          <p:nvPr/>
        </p:nvSpPr>
        <p:spPr>
          <a:xfrm>
            <a:off x="5320293" y="2353099"/>
            <a:ext cx="1824292" cy="283674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u="sng" dirty="0"/>
              <a:t>Real-time data </a:t>
            </a:r>
          </a:p>
          <a:p>
            <a:pPr algn="ctr"/>
            <a:r>
              <a:rPr lang="en-US" u="sng" dirty="0"/>
              <a:t>In format: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”Province”</a:t>
            </a:r>
          </a:p>
          <a:p>
            <a:pPr algn="ctr"/>
            <a:r>
              <a:rPr lang="en-US" dirty="0"/>
              <a:t>“Time (Latest)”</a:t>
            </a:r>
          </a:p>
          <a:p>
            <a:pPr algn="ctr"/>
            <a:r>
              <a:rPr lang="en-US" dirty="0"/>
              <a:t>“Demand”</a:t>
            </a:r>
          </a:p>
          <a:p>
            <a:pPr algn="ctr"/>
            <a:r>
              <a:rPr lang="en-US" dirty="0"/>
              <a:t>“Supply”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720483A-E799-6846-9691-98795B74B333}"/>
              </a:ext>
            </a:extLst>
          </p:cNvPr>
          <p:cNvCxnSpPr>
            <a:stCxn id="20" idx="3"/>
          </p:cNvCxnSpPr>
          <p:nvPr/>
        </p:nvCxnSpPr>
        <p:spPr>
          <a:xfrm flipV="1">
            <a:off x="7144585" y="3771469"/>
            <a:ext cx="14267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8E0DF457-6BE2-BD4E-9F2B-097F85C846B5}"/>
              </a:ext>
            </a:extLst>
          </p:cNvPr>
          <p:cNvSpPr/>
          <p:nvPr/>
        </p:nvSpPr>
        <p:spPr>
          <a:xfrm>
            <a:off x="8612753" y="2339844"/>
            <a:ext cx="1824292" cy="283674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Web App</a:t>
            </a:r>
          </a:p>
        </p:txBody>
      </p:sp>
    </p:spTree>
    <p:extLst>
      <p:ext uri="{BB962C8B-B14F-4D97-AF65-F5344CB8AC3E}">
        <p14:creationId xmlns:p14="http://schemas.microsoft.com/office/powerpoint/2010/main" val="2312618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Debugging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534" y="1596819"/>
            <a:ext cx="10615617" cy="4123229"/>
          </a:xfrm>
        </p:spPr>
        <p:txBody>
          <a:bodyPr/>
          <a:lstStyle/>
          <a:p>
            <a:pPr>
              <a:defRPr/>
            </a:pPr>
            <a:r>
              <a:rPr lang="en-US" sz="2400" dirty="0"/>
              <a:t>Each province’s data is scrapped by separate threads.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5</a:t>
            </a:fld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2E66B4-A84B-694F-B237-1B43437841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649"/>
          <a:stretch/>
        </p:blipFill>
        <p:spPr>
          <a:xfrm>
            <a:off x="1456907" y="2056613"/>
            <a:ext cx="9194870" cy="378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50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UI: Summary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6</a:t>
            </a:fld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C5B78D-18C1-446B-B3A0-FB0F23A4E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2940" y="1643537"/>
            <a:ext cx="8102803" cy="42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539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UI: Maps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7</a:t>
            </a:fld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97F8FE-AE28-C248-9354-3E9295D73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410" y="1573797"/>
            <a:ext cx="7693864" cy="439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496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UI: Historical Data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8</a:t>
            </a:fld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998BA3-32BE-3744-BD59-544D93A30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643" y="1643537"/>
            <a:ext cx="8308189" cy="426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387290"/>
      </p:ext>
    </p:extLst>
  </p:cSld>
  <p:clrMapOvr>
    <a:masterClrMapping/>
  </p:clrMapOvr>
</p:sld>
</file>

<file path=ppt/theme/theme1.xml><?xml version="1.0" encoding="utf-8"?>
<a:theme xmlns:a="http://schemas.openxmlformats.org/drawingml/2006/main" name="DL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159</Words>
  <Application>Microsoft Office PowerPoint</Application>
  <PresentationFormat>Widescreen</PresentationFormat>
  <Paragraphs>52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Wingdings</vt:lpstr>
      <vt:lpstr>DL Theme</vt:lpstr>
      <vt:lpstr>Real-Time Electricity Data</vt:lpstr>
      <vt:lpstr>Task Overview</vt:lpstr>
      <vt:lpstr>Find real-time data sources </vt:lpstr>
      <vt:lpstr>Software Architecture</vt:lpstr>
      <vt:lpstr>Debugging</vt:lpstr>
      <vt:lpstr>UI: Summary</vt:lpstr>
      <vt:lpstr>UI: Maps</vt:lpstr>
      <vt:lpstr>UI: Historical Data</vt:lpstr>
    </vt:vector>
  </TitlesOfParts>
  <Company>StatCan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Pfitzer, Jennifer - HRPBTD/DPRHTO</dc:creator>
  <cp:lastModifiedBy>Selameab Demilew</cp:lastModifiedBy>
  <cp:revision>40</cp:revision>
  <dcterms:created xsi:type="dcterms:W3CDTF">2019-07-30T16:57:20Z</dcterms:created>
  <dcterms:modified xsi:type="dcterms:W3CDTF">2020-01-19T16:40:56Z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-268891320</vt:i4>
  </property>
  <property fmtid="{D5CDD505-2E9C-101B-9397-08002B2CF9AE}" pid="3" name="_NewReviewCycle">
    <vt:lpwstr/>
  </property>
  <property fmtid="{D5CDD505-2E9C-101B-9397-08002B2CF9AE}" pid="4" name="_EmailSubject">
    <vt:lpwstr>CANDEV Slide deck</vt:lpwstr>
  </property>
  <property fmtid="{D5CDD505-2E9C-101B-9397-08002B2CF9AE}" pid="5" name="_AuthorEmail">
    <vt:lpwstr>heidi.boles@canada.ca</vt:lpwstr>
  </property>
  <property fmtid="{D5CDD505-2E9C-101B-9397-08002B2CF9AE}" pid="6" name="_AuthorEmailDisplayName">
    <vt:lpwstr>Boles, Heidi (STATCAN)</vt:lpwstr>
  </property>
  <property fmtid="{D5CDD505-2E9C-101B-9397-08002B2CF9AE}" pid="7" name="_PreviousAdHocReviewCycleID">
    <vt:i4>1857029606</vt:i4>
  </property>
</Properties>
</file>

<file path=docProps/thumbnail.jpeg>
</file>